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444" y="-5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837-D687-4701-982C-63A49B5BC240}" type="datetimeFigureOut">
              <a:rPr lang="pt-BR" smtClean="0"/>
              <a:t>26/08/2022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7C68F-19A6-44AA-9F2C-AE3B9A54D4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607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837-D687-4701-982C-63A49B5BC240}" type="datetimeFigureOut">
              <a:rPr lang="pt-BR" smtClean="0"/>
              <a:t>26/08/2022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7C68F-19A6-44AA-9F2C-AE3B9A54D4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3736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837-D687-4701-982C-63A49B5BC240}" type="datetimeFigureOut">
              <a:rPr lang="pt-BR" smtClean="0"/>
              <a:t>26/08/2022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7C68F-19A6-44AA-9F2C-AE3B9A54D4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2106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837-D687-4701-982C-63A49B5BC240}" type="datetimeFigureOut">
              <a:rPr lang="pt-BR" smtClean="0"/>
              <a:t>26/08/2022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7C68F-19A6-44AA-9F2C-AE3B9A54D4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5992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837-D687-4701-982C-63A49B5BC240}" type="datetimeFigureOut">
              <a:rPr lang="pt-BR" smtClean="0"/>
              <a:t>26/08/2022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7C68F-19A6-44AA-9F2C-AE3B9A54D4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5306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837-D687-4701-982C-63A49B5BC240}" type="datetimeFigureOut">
              <a:rPr lang="pt-BR" smtClean="0"/>
              <a:t>26/08/2022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7C68F-19A6-44AA-9F2C-AE3B9A54D4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4043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837-D687-4701-982C-63A49B5BC240}" type="datetimeFigureOut">
              <a:rPr lang="pt-BR" smtClean="0"/>
              <a:t>26/08/2022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7C68F-19A6-44AA-9F2C-AE3B9A54D4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2615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837-D687-4701-982C-63A49B5BC240}" type="datetimeFigureOut">
              <a:rPr lang="pt-BR" smtClean="0"/>
              <a:t>26/08/2022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7C68F-19A6-44AA-9F2C-AE3B9A54D4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459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837-D687-4701-982C-63A49B5BC240}" type="datetimeFigureOut">
              <a:rPr lang="pt-BR" smtClean="0"/>
              <a:t>26/08/2022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7C68F-19A6-44AA-9F2C-AE3B9A54D4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7429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837-D687-4701-982C-63A49B5BC240}" type="datetimeFigureOut">
              <a:rPr lang="pt-BR" smtClean="0"/>
              <a:t>26/08/2022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7C68F-19A6-44AA-9F2C-AE3B9A54D4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6599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837-D687-4701-982C-63A49B5BC240}" type="datetimeFigureOut">
              <a:rPr lang="pt-BR" smtClean="0"/>
              <a:t>26/08/2022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7C68F-19A6-44AA-9F2C-AE3B9A54D4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0859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72837-D687-4701-982C-63A49B5BC240}" type="datetimeFigureOut">
              <a:rPr lang="pt-BR" smtClean="0"/>
              <a:t>26/08/2022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7C68F-19A6-44AA-9F2C-AE3B9A54D4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3114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id="{10A36A95-9031-454B-B4F0-25A8199C06F5}"/>
              </a:ext>
            </a:extLst>
          </p:cNvPr>
          <p:cNvSpPr/>
          <p:nvPr/>
        </p:nvSpPr>
        <p:spPr>
          <a:xfrm>
            <a:off x="421512" y="4189543"/>
            <a:ext cx="6716648" cy="6083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/>
            <a:r>
              <a:rPr lang="pt-BR" sz="1100" b="1" dirty="0">
                <a:solidFill>
                  <a:schemeClr val="accent6">
                    <a:lumMod val="75000"/>
                  </a:schemeClr>
                </a:solidFill>
                <a:latin typeface="Candara" panose="020E0502030303020204" pitchFamily="34" charset="0"/>
              </a:rPr>
              <a:t>Programação</a:t>
            </a: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r>
              <a:rPr lang="pt-BR" sz="1100" b="1" dirty="0">
                <a:solidFill>
                  <a:schemeClr val="accent6">
                    <a:lumMod val="75000"/>
                  </a:schemeClr>
                </a:solidFill>
                <a:latin typeface="Candara" panose="020E0502030303020204" pitchFamily="34" charset="0"/>
              </a:rPr>
              <a:t>*Após fazer a sua inscrição, procure a coordenação do curso para se inscrever no minicurso que deseja participar</a:t>
            </a:r>
          </a:p>
          <a:p>
            <a:pPr algn="just" fontAlgn="t"/>
            <a:endParaRPr lang="pt-BR" sz="11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r>
              <a:rPr lang="pt-BR" sz="1100" b="1" dirty="0">
                <a:solidFill>
                  <a:schemeClr val="accent6">
                    <a:lumMod val="75000"/>
                  </a:schemeClr>
                </a:solidFill>
                <a:latin typeface="Candara" panose="020E0502030303020204" pitchFamily="34" charset="0"/>
              </a:rPr>
              <a:t>Responsáveis: </a:t>
            </a:r>
            <a:r>
              <a:rPr lang="pt-BR" altLang="pt-BR" sz="1100" dirty="0" err="1">
                <a:latin typeface="SF Pro Text"/>
              </a:rPr>
              <a:t>Coléte</a:t>
            </a:r>
            <a:r>
              <a:rPr lang="pt-BR" altLang="pt-BR" sz="1100" dirty="0">
                <a:latin typeface="SF Pro Text"/>
              </a:rPr>
              <a:t> Fonseca, Alba Regina Barbosa Araújo, Alex Luiz de Andrade Melo, Denise Crispim Tavares Barbosa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800" dirty="0"/>
          </a:p>
          <a:p>
            <a:pPr algn="just" fontAlgn="t"/>
            <a:r>
              <a:rPr lang="pt-BR" sz="1100" dirty="0">
                <a:solidFill>
                  <a:schemeClr val="accent6">
                    <a:lumMod val="75000"/>
                  </a:schemeClr>
                </a:solidFill>
                <a:latin typeface="Candara" panose="020E0502030303020204" pitchFamily="34" charset="0"/>
              </a:rPr>
              <a:t>Esse evento integra o CIS (Comitê de Inserção Social)</a:t>
            </a:r>
          </a:p>
          <a:p>
            <a:pPr algn="just" fontAlgn="t"/>
            <a:endParaRPr lang="pt-BR" sz="1100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just" fontAlgn="t"/>
            <a:r>
              <a:rPr lang="pt-BR" sz="1100" b="1" dirty="0">
                <a:solidFill>
                  <a:schemeClr val="accent6">
                    <a:lumMod val="75000"/>
                  </a:schemeClr>
                </a:solidFill>
                <a:latin typeface="Candara" panose="020E0502030303020204" pitchFamily="34" charset="0"/>
              </a:rPr>
              <a:t>Público-Alvo: </a:t>
            </a:r>
            <a:r>
              <a:rPr lang="pt-BR" sz="1100" dirty="0">
                <a:latin typeface="Candara" panose="020E0502030303020204" pitchFamily="34" charset="0"/>
              </a:rPr>
              <a:t>Alunos de Ciências Biológicas</a:t>
            </a:r>
          </a:p>
          <a:p>
            <a:pPr algn="just" fontAlgn="t"/>
            <a:endParaRPr lang="pt-BR" sz="1100" b="1" dirty="0">
              <a:solidFill>
                <a:schemeClr val="accent6"/>
              </a:solidFill>
              <a:latin typeface="Candara" panose="020E0502030303020204" pitchFamily="34" charset="0"/>
            </a:endParaRPr>
          </a:p>
          <a:p>
            <a:pPr algn="just" fontAlgn="t"/>
            <a:r>
              <a:rPr lang="pt-BR" sz="1100" b="1" dirty="0">
                <a:solidFill>
                  <a:schemeClr val="accent6">
                    <a:lumMod val="75000"/>
                  </a:schemeClr>
                </a:solidFill>
                <a:latin typeface="Candara" panose="020E0502030303020204" pitchFamily="34" charset="0"/>
              </a:rPr>
              <a:t>Investimento: </a:t>
            </a:r>
            <a:r>
              <a:rPr lang="pt-BR" sz="1100" dirty="0">
                <a:latin typeface="Candara" panose="020E0502030303020204" pitchFamily="34" charset="0"/>
              </a:rPr>
              <a:t>R$ 30,00 no boleto ou Cartão de Crédito</a:t>
            </a:r>
          </a:p>
          <a:p>
            <a:pPr algn="just" fontAlgn="t"/>
            <a:endParaRPr lang="pt-BR" sz="1100" b="1" baseline="-25000" dirty="0">
              <a:solidFill>
                <a:schemeClr val="accent6"/>
              </a:solidFill>
              <a:latin typeface="Candara" panose="020E0502030303020204" pitchFamily="34" charset="0"/>
            </a:endParaRPr>
          </a:p>
          <a:p>
            <a:pPr algn="just" fontAlgn="t"/>
            <a:r>
              <a:rPr lang="pt-BR" sz="1200" b="1" dirty="0">
                <a:solidFill>
                  <a:schemeClr val="accent6">
                    <a:lumMod val="75000"/>
                  </a:schemeClr>
                </a:solidFill>
                <a:latin typeface="Candara" panose="020E0502030303020204" pitchFamily="34" charset="0"/>
              </a:rPr>
              <a:t>Inscrições: </a:t>
            </a:r>
            <a:r>
              <a:rPr lang="pt-BR" sz="1200" dirty="0">
                <a:latin typeface="Candara" panose="020E0502030303020204" pitchFamily="34" charset="0"/>
              </a:rPr>
              <a:t>pelo link ou QR-</a:t>
            </a:r>
            <a:r>
              <a:rPr lang="pt-BR" sz="1200" dirty="0" err="1">
                <a:latin typeface="Candara" panose="020E0502030303020204" pitchFamily="34" charset="0"/>
              </a:rPr>
              <a:t>Code</a:t>
            </a:r>
            <a:endParaRPr lang="pt-BR" sz="1200" dirty="0">
              <a:latin typeface="Candara" panose="020E0502030303020204" pitchFamily="34" charset="0"/>
            </a:endParaRPr>
          </a:p>
          <a:p>
            <a:pPr algn="just" fontAlgn="t"/>
            <a:r>
              <a:rPr lang="pt-BR" sz="1000" dirty="0">
                <a:latin typeface="Candara" panose="020E0502030303020204" pitchFamily="34" charset="0"/>
              </a:rPr>
              <a:t>Baixe um leitor de QR-</a:t>
            </a:r>
            <a:r>
              <a:rPr lang="pt-BR" sz="1000" dirty="0" err="1">
                <a:latin typeface="Candara" panose="020E0502030303020204" pitchFamily="34" charset="0"/>
              </a:rPr>
              <a:t>Code</a:t>
            </a:r>
            <a:r>
              <a:rPr lang="pt-BR" sz="1000" dirty="0">
                <a:latin typeface="Candara" panose="020E0502030303020204" pitchFamily="34" charset="0"/>
              </a:rPr>
              <a:t> em qualquer loja de aplicativo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81AA5C1-B2BB-44AA-8D24-45669F3ADEDD}"/>
              </a:ext>
            </a:extLst>
          </p:cNvPr>
          <p:cNvSpPr txBox="1"/>
          <p:nvPr/>
        </p:nvSpPr>
        <p:spPr>
          <a:xfrm>
            <a:off x="365241" y="2923923"/>
            <a:ext cx="7023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accent6">
                    <a:lumMod val="75000"/>
                  </a:schemeClr>
                </a:solidFill>
                <a:latin typeface="Candara" panose="020E0502030303020204" pitchFamily="34" charset="0"/>
                <a:ea typeface="Tahoma" panose="020B0604030504040204" pitchFamily="34" charset="0"/>
                <a:cs typeface="Lucida Sans Unicode" panose="020B0602030504020204" pitchFamily="34" charset="0"/>
              </a:rPr>
              <a:t>XXIII JORNADA DE CIÊNCIAS BIOLÓGICAS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6DA7264-7790-4D17-AFD7-550B42BC6344}"/>
              </a:ext>
            </a:extLst>
          </p:cNvPr>
          <p:cNvSpPr txBox="1"/>
          <p:nvPr/>
        </p:nvSpPr>
        <p:spPr>
          <a:xfrm>
            <a:off x="365241" y="3339256"/>
            <a:ext cx="6829190" cy="58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87" b="1" dirty="0">
                <a:latin typeface="Candara" panose="020E0502030303020204" pitchFamily="34" charset="0"/>
                <a:ea typeface="Verdana" panose="020B0604030504040204" pitchFamily="34" charset="0"/>
              </a:rPr>
              <a:t>Data: 29 a 31 de agosto de 2022 das 19h10 às 21h30</a:t>
            </a:r>
          </a:p>
          <a:p>
            <a:r>
              <a:rPr lang="pt-BR" sz="1587" b="1" dirty="0">
                <a:latin typeface="Candara" panose="020E0502030303020204" pitchFamily="34" charset="0"/>
                <a:ea typeface="Verdana" panose="020B0604030504040204" pitchFamily="34" charset="0"/>
              </a:rPr>
              <a:t>Local: Anfiteatro Central  e Bloco Bordô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FA6D7132-B17D-45A6-829C-1DCC6278F418}"/>
              </a:ext>
            </a:extLst>
          </p:cNvPr>
          <p:cNvCxnSpPr/>
          <p:nvPr/>
        </p:nvCxnSpPr>
        <p:spPr>
          <a:xfrm>
            <a:off x="266700" y="4196944"/>
            <a:ext cx="71222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m 27">
            <a:extLst>
              <a:ext uri="{FF2B5EF4-FFF2-40B4-BE49-F238E27FC236}">
                <a16:creationId xmlns:a16="http://schemas.microsoft.com/office/drawing/2014/main" id="{F58C61AC-9CBC-461A-A116-F3A4D78470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641" y="9267826"/>
            <a:ext cx="1862265" cy="202440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419A4859-D2A1-4594-AB5C-3138AB0E6EE4}"/>
              </a:ext>
            </a:extLst>
          </p:cNvPr>
          <p:cNvSpPr/>
          <p:nvPr/>
        </p:nvSpPr>
        <p:spPr>
          <a:xfrm>
            <a:off x="364861" y="3899627"/>
            <a:ext cx="25186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t"/>
            <a:r>
              <a:rPr lang="pt-BR" sz="1200" b="1" dirty="0">
                <a:solidFill>
                  <a:schemeClr val="accent6">
                    <a:lumMod val="75000"/>
                  </a:schemeClr>
                </a:solidFill>
                <a:latin typeface="Candara" panose="020E0502030303020204" pitchFamily="34" charset="0"/>
              </a:rPr>
              <a:t>Área: </a:t>
            </a:r>
            <a:r>
              <a:rPr lang="pt-BR" sz="1200" dirty="0">
                <a:latin typeface="Candara" panose="020E0502030303020204" pitchFamily="34" charset="0"/>
              </a:rPr>
              <a:t>Ciências </a:t>
            </a:r>
            <a:r>
              <a:rPr lang="pt-BR" sz="1100" dirty="0">
                <a:latin typeface="Candara" panose="020E0502030303020204" pitchFamily="34" charset="0"/>
              </a:rPr>
              <a:t>Biológicas</a:t>
            </a:r>
            <a:r>
              <a:rPr lang="pt-BR" sz="1200" dirty="0">
                <a:latin typeface="Candara" panose="020E0502030303020204" pitchFamily="34" charset="0"/>
              </a:rPr>
              <a:t> e da Saúde</a:t>
            </a:r>
          </a:p>
        </p:txBody>
      </p: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0C10DDB8-986C-4C8B-9249-D997BE492D84}"/>
              </a:ext>
            </a:extLst>
          </p:cNvPr>
          <p:cNvGrpSpPr/>
          <p:nvPr/>
        </p:nvGrpSpPr>
        <p:grpSpPr>
          <a:xfrm>
            <a:off x="3849411" y="8773361"/>
            <a:ext cx="1356462" cy="1454428"/>
            <a:chOff x="3735552" y="8070573"/>
            <a:chExt cx="1356462" cy="1454428"/>
          </a:xfrm>
        </p:grpSpPr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53D9D5E0-E790-494E-B4AF-B3D91AAA6866}"/>
                </a:ext>
              </a:extLst>
            </p:cNvPr>
            <p:cNvSpPr/>
            <p:nvPr/>
          </p:nvSpPr>
          <p:spPr>
            <a:xfrm>
              <a:off x="3751261" y="8070573"/>
              <a:ext cx="1291968" cy="145442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A47EE8A9-5056-4D8A-ADC3-5E472DE1F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8323" y="8137247"/>
              <a:ext cx="1152044" cy="1152044"/>
            </a:xfrm>
            <a:prstGeom prst="rect">
              <a:avLst/>
            </a:prstGeom>
          </p:spPr>
        </p:pic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17296C48-B08A-4F92-87C9-9B3D30C75AA9}"/>
                </a:ext>
              </a:extLst>
            </p:cNvPr>
            <p:cNvSpPr/>
            <p:nvPr/>
          </p:nvSpPr>
          <p:spPr>
            <a:xfrm>
              <a:off x="3735552" y="9259912"/>
              <a:ext cx="135646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 fontAlgn="t"/>
              <a:r>
                <a:rPr lang="pt-BR" sz="1000" b="1" dirty="0">
                  <a:solidFill>
                    <a:schemeClr val="bg1"/>
                  </a:solidFill>
                  <a:latin typeface="Candara" panose="020E0502030303020204" pitchFamily="34" charset="0"/>
                </a:rPr>
                <a:t>tinyurl.com/4zn8n3tv</a:t>
              </a:r>
            </a:p>
          </p:txBody>
        </p:sp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87C89CDA-DE96-444B-BCB8-46D0F58349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879" y="9500575"/>
            <a:ext cx="607219" cy="607219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6B78A114-EDAF-4A7F-B5E0-DA1F08AA41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535" y="9495214"/>
            <a:ext cx="607219" cy="607219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E46CE023-A4B4-49FE-AD06-A3EF2A4CA7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191" y="9495214"/>
            <a:ext cx="607219" cy="607219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90001CC7-3C41-4FE5-BC24-4AB7D898A2EB}"/>
              </a:ext>
            </a:extLst>
          </p:cNvPr>
          <p:cNvSpPr txBox="1"/>
          <p:nvPr/>
        </p:nvSpPr>
        <p:spPr>
          <a:xfrm>
            <a:off x="421512" y="4451103"/>
            <a:ext cx="6967484" cy="12080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050" b="1" dirty="0">
                <a:solidFill>
                  <a:schemeClr val="accent6">
                    <a:lumMod val="50000"/>
                  </a:schemeClr>
                </a:solidFill>
              </a:rPr>
              <a:t>29 de agosto - Teatro Central</a:t>
            </a:r>
          </a:p>
          <a:p>
            <a:r>
              <a:rPr lang="pt-BR" sz="1050" b="1" dirty="0">
                <a:solidFill>
                  <a:schemeClr val="accent6">
                    <a:lumMod val="50000"/>
                  </a:schemeClr>
                </a:solidFill>
              </a:rPr>
              <a:t>19h10: </a:t>
            </a:r>
            <a:r>
              <a:rPr lang="pt-BR" sz="1050" b="1" dirty="0"/>
              <a:t>ABERTURA E BOAS VINDAS - </a:t>
            </a:r>
            <a:r>
              <a:rPr lang="pt-BR" sz="1050" dirty="0"/>
              <a:t>PROFA. DRA. COLÉTE FONSECA e PROF. DR. GILSON SILVÉRIO DA SILVA</a:t>
            </a:r>
          </a:p>
          <a:p>
            <a:r>
              <a:rPr lang="pt-BR" sz="1050" b="1" dirty="0"/>
              <a:t>PALESTRA INTERNACIONALIZAÇÃO </a:t>
            </a:r>
            <a:r>
              <a:rPr lang="pt-BR" sz="1050" dirty="0"/>
              <a:t>- PROF. DR. GLEISON LUIS ARAÚJO</a:t>
            </a:r>
          </a:p>
          <a:p>
            <a:r>
              <a:rPr lang="pt-BR" sz="1050" b="1" dirty="0">
                <a:solidFill>
                  <a:schemeClr val="accent6">
                    <a:lumMod val="50000"/>
                  </a:schemeClr>
                </a:solidFill>
              </a:rPr>
              <a:t>19h30: </a:t>
            </a:r>
            <a:r>
              <a:rPr lang="pt-BR" sz="1050" b="1" dirty="0"/>
              <a:t>PALESTRA GESTÃO DE RECURSOS HÍDRICOS PARA O FUTURO.</a:t>
            </a:r>
          </a:p>
          <a:p>
            <a:r>
              <a:rPr lang="pt-BR" sz="1050" b="1" dirty="0">
                <a:solidFill>
                  <a:schemeClr val="accent6">
                    <a:lumMod val="50000"/>
                  </a:schemeClr>
                </a:solidFill>
              </a:rPr>
              <a:t>Palestrante: </a:t>
            </a:r>
            <a:r>
              <a:rPr lang="pt-BR" sz="1050" dirty="0"/>
              <a:t>JORGE AUGUSTO CARVALHO - </a:t>
            </a:r>
            <a:r>
              <a:rPr lang="pt-BR" sz="1000" i="1" dirty="0"/>
              <a:t>Biólogo pela Universidade Federal de Alfenas, Mestrado em Engenharia </a:t>
            </a:r>
            <a:r>
              <a:rPr lang="pt-BR" sz="1000" i="1" dirty="0" err="1"/>
              <a:t>Hidraúlica</a:t>
            </a:r>
            <a:r>
              <a:rPr lang="pt-BR" sz="1000" i="1" dirty="0"/>
              <a:t> e Saneamento - USP de São Carlos, Especialista em Gestão de Recursos Hídricos da Secretaria de Infraestrutura e Meio Ambiente do Estado de São Paulo, Secretário Executivo Adjunto do CBH-SMG.</a:t>
            </a:r>
            <a:endParaRPr lang="pt-BR" sz="105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F93FDCB4-09FC-414D-ACA2-9F150888EFF4}"/>
              </a:ext>
            </a:extLst>
          </p:cNvPr>
          <p:cNvSpPr txBox="1"/>
          <p:nvPr/>
        </p:nvSpPr>
        <p:spPr>
          <a:xfrm>
            <a:off x="421512" y="5707985"/>
            <a:ext cx="6967484" cy="10618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050" b="1" dirty="0">
                <a:solidFill>
                  <a:schemeClr val="accent6">
                    <a:lumMod val="50000"/>
                  </a:schemeClr>
                </a:solidFill>
              </a:rPr>
              <a:t>30 de agosto – Sala XX, Bloco Bordô</a:t>
            </a:r>
          </a:p>
          <a:p>
            <a:r>
              <a:rPr lang="pt-BR" sz="1050" b="1" dirty="0">
                <a:solidFill>
                  <a:schemeClr val="accent6">
                    <a:lumMod val="50000"/>
                  </a:schemeClr>
                </a:solidFill>
              </a:rPr>
              <a:t>19h10: </a:t>
            </a:r>
            <a:r>
              <a:rPr lang="pt-BR" sz="1050" b="1" dirty="0"/>
              <a:t>MESA REDONDA DOS EGRESSOS</a:t>
            </a:r>
          </a:p>
          <a:p>
            <a:r>
              <a:rPr lang="pt-BR" sz="1050" dirty="0"/>
              <a:t>GIDEÃO ELIAS RAMOS - </a:t>
            </a:r>
            <a:r>
              <a:rPr lang="pt-BR" sz="1000" i="1" dirty="0"/>
              <a:t>Biólogo e Gestor Ambiental - Unifran, Especialista em Educação Ambiental - USP de São Carlos, Gestor Ambiental na Central Elétrica Anhanguera (CELAN).</a:t>
            </a:r>
            <a:endParaRPr lang="pt-BR" sz="1050" i="1" dirty="0"/>
          </a:p>
          <a:p>
            <a:r>
              <a:rPr lang="pt-BR" sz="1050" dirty="0"/>
              <a:t>LUÍS FELIPE RIBEIRO DOS SANTOS </a:t>
            </a:r>
            <a:r>
              <a:rPr lang="pt-BR" sz="1000" i="1" dirty="0"/>
              <a:t>- Biólogo - Unifran, Biólogo na Empresa Mayor Ambiental.</a:t>
            </a:r>
          </a:p>
          <a:p>
            <a:r>
              <a:rPr lang="pt-BR" sz="1050" dirty="0"/>
              <a:t>LUCAS MELO SILVA - </a:t>
            </a:r>
            <a:r>
              <a:rPr lang="pt-BR" sz="1000" i="1" dirty="0"/>
              <a:t>Biólogo - Unifran, Consultoria com Abelhas e Licenciamentos Ambientais - </a:t>
            </a:r>
            <a:r>
              <a:rPr lang="pt-BR" sz="1000" i="1" dirty="0" err="1"/>
              <a:t>Mello's</a:t>
            </a:r>
            <a:r>
              <a:rPr lang="pt-BR" sz="1000" i="1" dirty="0"/>
              <a:t> Soluções Ambientais.</a:t>
            </a:r>
            <a:endParaRPr lang="pt-BR" sz="1050" i="1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590C3ED7-94F8-4566-B785-E8C7E4CEDE15}"/>
              </a:ext>
            </a:extLst>
          </p:cNvPr>
          <p:cNvSpPr txBox="1"/>
          <p:nvPr/>
        </p:nvSpPr>
        <p:spPr>
          <a:xfrm>
            <a:off x="421512" y="6819890"/>
            <a:ext cx="6967484" cy="9002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050" b="1" dirty="0">
                <a:solidFill>
                  <a:schemeClr val="accent6">
                    <a:lumMod val="50000"/>
                  </a:schemeClr>
                </a:solidFill>
              </a:rPr>
              <a:t>31 de agosto - Bloco Bordô</a:t>
            </a:r>
          </a:p>
          <a:p>
            <a:r>
              <a:rPr lang="pt-BR" sz="1050" b="1" dirty="0">
                <a:solidFill>
                  <a:schemeClr val="accent6">
                    <a:lumMod val="50000"/>
                  </a:schemeClr>
                </a:solidFill>
              </a:rPr>
              <a:t>19h10 - sala </a:t>
            </a:r>
            <a:r>
              <a:rPr lang="pt-BR" sz="1050" b="1" dirty="0" err="1">
                <a:solidFill>
                  <a:schemeClr val="accent6">
                    <a:lumMod val="50000"/>
                  </a:schemeClr>
                </a:solidFill>
              </a:rPr>
              <a:t>xx</a:t>
            </a:r>
            <a:r>
              <a:rPr lang="pt-BR" sz="1050" b="1" dirty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pt-BR" sz="1050" b="1" dirty="0"/>
              <a:t>*Minicurso 1 - IDENTIFICAÇÃO DE AVES NA BACIA DO SAPUCAÍ-MIRIM-GRANDE</a:t>
            </a:r>
          </a:p>
          <a:p>
            <a:r>
              <a:rPr lang="pt-BR" sz="1050" dirty="0"/>
              <a:t>MATEUS PONTCHERELO - </a:t>
            </a:r>
            <a:r>
              <a:rPr lang="pt-BR" sz="1000" i="1" dirty="0"/>
              <a:t>Biólogo – Unifran</a:t>
            </a:r>
          </a:p>
          <a:p>
            <a:r>
              <a:rPr lang="pt-BR" sz="1050" b="1" dirty="0">
                <a:solidFill>
                  <a:schemeClr val="accent6">
                    <a:lumMod val="50000"/>
                  </a:schemeClr>
                </a:solidFill>
              </a:rPr>
              <a:t>19h10 - sala </a:t>
            </a:r>
            <a:r>
              <a:rPr lang="pt-BR" sz="1050" b="1" dirty="0" err="1">
                <a:solidFill>
                  <a:schemeClr val="accent6">
                    <a:lumMod val="50000"/>
                  </a:schemeClr>
                </a:solidFill>
              </a:rPr>
              <a:t>xx</a:t>
            </a:r>
            <a:r>
              <a:rPr lang="pt-BR" sz="105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sz="1000" b="1" dirty="0">
                <a:solidFill>
                  <a:schemeClr val="accent6">
                    <a:lumMod val="50000"/>
                  </a:schemeClr>
                </a:solidFill>
              </a:rPr>
              <a:t>:</a:t>
            </a:r>
            <a:r>
              <a:rPr lang="pt-BR" sz="105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sz="1050" b="1" dirty="0"/>
              <a:t>*Minicurso 2 - COMPOSTAGEM: PRINCÍPIOS BÁSICOS E MODELOS PEDAGÓGICOS</a:t>
            </a:r>
          </a:p>
          <a:p>
            <a:r>
              <a:rPr lang="pt-BR" sz="1050" dirty="0"/>
              <a:t>JULIANA SILVA: BIÓLOGA - </a:t>
            </a:r>
            <a:r>
              <a:rPr lang="pt-BR" sz="1000" i="1" dirty="0"/>
              <a:t>Unifran - Associação Composta e Planta Gestão de Resíduos Orgânicos</a:t>
            </a:r>
          </a:p>
        </p:txBody>
      </p:sp>
    </p:spTree>
    <p:extLst>
      <p:ext uri="{BB962C8B-B14F-4D97-AF65-F5344CB8AC3E}">
        <p14:creationId xmlns:p14="http://schemas.microsoft.com/office/powerpoint/2010/main" val="41985926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</TotalTime>
  <Words>360</Words>
  <Application>Microsoft Office PowerPoint</Application>
  <PresentationFormat>Personalizar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Candara</vt:lpstr>
      <vt:lpstr>Lucida Sans Unicode</vt:lpstr>
      <vt:lpstr>SF Pro Text</vt:lpstr>
      <vt:lpstr>Tahoma</vt:lpstr>
      <vt:lpstr>Verdana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Fabricio Pereira da Silva</dc:creator>
  <cp:lastModifiedBy>Fabricio Pereira Da Silva</cp:lastModifiedBy>
  <cp:revision>26</cp:revision>
  <dcterms:created xsi:type="dcterms:W3CDTF">2020-04-30T16:25:03Z</dcterms:created>
  <dcterms:modified xsi:type="dcterms:W3CDTF">2022-08-26T14:15:44Z</dcterms:modified>
</cp:coreProperties>
</file>